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1" r:id="rId3"/>
    <p:sldId id="257" r:id="rId4"/>
    <p:sldId id="259" r:id="rId5"/>
    <p:sldId id="266" r:id="rId6"/>
    <p:sldId id="263" r:id="rId7"/>
    <p:sldId id="260" r:id="rId8"/>
    <p:sldId id="261" r:id="rId9"/>
    <p:sldId id="277" r:id="rId10"/>
    <p:sldId id="269" r:id="rId11"/>
    <p:sldId id="275" r:id="rId12"/>
    <p:sldId id="262" r:id="rId13"/>
    <p:sldId id="278" r:id="rId14"/>
    <p:sldId id="270" r:id="rId15"/>
    <p:sldId id="265" r:id="rId16"/>
    <p:sldId id="267" r:id="rId17"/>
    <p:sldId id="279" r:id="rId18"/>
    <p:sldId id="280" r:id="rId19"/>
  </p:sldIdLst>
  <p:sldSz cx="12192000" cy="6858000"/>
  <p:notesSz cx="6858000" cy="9144000"/>
  <p:embeddedFontLs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Gilroy" panose="00000400000000000000" charset="0"/>
      <p:regular r:id="rId31"/>
    </p:embeddedFont>
    <p:embeddedFont>
      <p:font typeface="Arial Black" panose="020B0A04020102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erif Display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0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414" userDrawn="1">
          <p15:clr>
            <a:srgbClr val="A4A3A4"/>
          </p15:clr>
        </p15:guide>
        <p15:guide id="7" orient="horz" pos="828" userDrawn="1">
          <p15:clr>
            <a:srgbClr val="A4A3A4"/>
          </p15:clr>
        </p15:guide>
        <p15:guide id="8" orient="horz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195"/>
    <a:srgbClr val="1A3497"/>
    <a:srgbClr val="1B56A6"/>
    <a:srgbClr val="AF2EE2"/>
    <a:srgbClr val="030452"/>
    <a:srgbClr val="C44BAD"/>
    <a:srgbClr val="1B7FC0"/>
    <a:srgbClr val="E653AD"/>
    <a:srgbClr val="06023D"/>
    <a:srgbClr val="020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7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48" y="78"/>
      </p:cViewPr>
      <p:guideLst>
        <p:guide orient="horz" pos="2179"/>
        <p:guide pos="3840"/>
        <p:guide pos="390"/>
        <p:guide pos="7197"/>
        <p:guide orient="horz" pos="414"/>
        <p:guide orient="horz" pos="828"/>
        <p:guide orient="horz"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.xml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5103760"/>
        <c:axId val="965110600"/>
      </c:barChart>
      <c:catAx>
        <c:axId val="965103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5110600"/>
        <c:crosses val="autoZero"/>
        <c:auto val="1"/>
        <c:lblAlgn val="ctr"/>
        <c:lblOffset val="100"/>
        <c:noMultiLvlLbl val="0"/>
      </c:catAx>
      <c:valAx>
        <c:axId val="965110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510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b278916-512b-4fd8-9d43-703fe56a8811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D21C1-192A-433B-AA91-106F9135B2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39C0-D7C8-48AA-AF63-0D692BECED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90985"/>
            </a:gs>
            <a:gs pos="100000">
              <a:srgbClr val="1B59A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3595572" y="322166"/>
            <a:ext cx="8596428" cy="65358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0" y="0"/>
            <a:ext cx="10639842" cy="6858000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rcRect l="27603" t="64262"/>
          <a:stretch>
            <a:fillRect/>
          </a:stretch>
        </p:blipFill>
        <p:spPr>
          <a:xfrm>
            <a:off x="1" y="0"/>
            <a:ext cx="8550511" cy="4060993"/>
          </a:xfrm>
          <a:custGeom>
            <a:avLst/>
            <a:gdLst>
              <a:gd name="connsiteX0" fmla="*/ 0 w 8550511"/>
              <a:gd name="connsiteY0" fmla="*/ 0 h 4060993"/>
              <a:gd name="connsiteX1" fmla="*/ 8550511 w 8550511"/>
              <a:gd name="connsiteY1" fmla="*/ 0 h 4060993"/>
              <a:gd name="connsiteX2" fmla="*/ 8550511 w 8550511"/>
              <a:gd name="connsiteY2" fmla="*/ 4060993 h 4060993"/>
              <a:gd name="connsiteX3" fmla="*/ 0 w 8550511"/>
              <a:gd name="connsiteY3" fmla="*/ 4060993 h 406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0511" h="4060993">
                <a:moveTo>
                  <a:pt x="0" y="0"/>
                </a:moveTo>
                <a:lnTo>
                  <a:pt x="8550511" y="0"/>
                </a:lnTo>
                <a:lnTo>
                  <a:pt x="8550511" y="4060993"/>
                </a:lnTo>
                <a:lnTo>
                  <a:pt x="0" y="4060993"/>
                </a:lnTo>
                <a:close/>
              </a:path>
            </a:pathLst>
          </a:cu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4"/>
          <a:srcRect l="-13545" t="1" r="34945" b="41439"/>
          <a:stretch>
            <a:fillRect/>
          </a:stretch>
        </p:blipFill>
        <p:spPr>
          <a:xfrm rot="605302">
            <a:off x="5994360" y="2794755"/>
            <a:ext cx="6459513" cy="4612577"/>
          </a:xfrm>
          <a:custGeom>
            <a:avLst/>
            <a:gdLst>
              <a:gd name="connsiteX0" fmla="*/ 0 w 6459513"/>
              <a:gd name="connsiteY0" fmla="*/ 0 h 4612577"/>
              <a:gd name="connsiteX1" fmla="*/ 5833918 w 6459513"/>
              <a:gd name="connsiteY1" fmla="*/ 0 h 4612577"/>
              <a:gd name="connsiteX2" fmla="*/ 6459513 w 6459513"/>
              <a:gd name="connsiteY2" fmla="*/ 3516206 h 4612577"/>
              <a:gd name="connsiteX3" fmla="*/ 297276 w 6459513"/>
              <a:gd name="connsiteY3" fmla="*/ 4612577 h 46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9513" h="4612577">
                <a:moveTo>
                  <a:pt x="0" y="0"/>
                </a:moveTo>
                <a:lnTo>
                  <a:pt x="5833918" y="0"/>
                </a:lnTo>
                <a:lnTo>
                  <a:pt x="6459513" y="3516206"/>
                </a:lnTo>
                <a:lnTo>
                  <a:pt x="297276" y="4612577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1" y="0"/>
            <a:ext cx="1837206" cy="6858000"/>
          </a:xfrm>
          <a:custGeom>
            <a:avLst/>
            <a:gdLst>
              <a:gd name="connsiteX0" fmla="*/ 0 w 2347833"/>
              <a:gd name="connsiteY0" fmla="*/ 0 h 6858000"/>
              <a:gd name="connsiteX1" fmla="*/ 2347833 w 2347833"/>
              <a:gd name="connsiteY1" fmla="*/ 0 h 6858000"/>
              <a:gd name="connsiteX2" fmla="*/ 2347833 w 2347833"/>
              <a:gd name="connsiteY2" fmla="*/ 6858000 h 6858000"/>
              <a:gd name="connsiteX3" fmla="*/ 0 w 2347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833" h="6858000">
                <a:moveTo>
                  <a:pt x="0" y="0"/>
                </a:moveTo>
                <a:lnTo>
                  <a:pt x="2347833" y="0"/>
                </a:lnTo>
                <a:lnTo>
                  <a:pt x="23478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5089" y="6260953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3340" y="3691890"/>
            <a:ext cx="6292850" cy="2944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en-US" altLang="en-US" sz="18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Project Title</a:t>
            </a:r>
            <a:r>
              <a:rPr lang="en-US" alt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:</a:t>
            </a:r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      eBay Website Project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Team               :     Individual Project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Name               :    Dhana sri sanjana penugonda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Guidence        :    Vishali sonanis</a:t>
            </a:r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en-US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  <a:sym typeface="+mn-ea"/>
              </a:rPr>
              <a:t>Date                  :    08/19/2025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endParaRPr lang="en-US" altLang="en-US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331" y="1891672"/>
            <a:ext cx="5739547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Presentation on ebay Website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6374" y="1910722"/>
            <a:ext cx="1064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0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01</a:t>
            </a:r>
            <a:endParaRPr lang="en-US" altLang="zh-CN" sz="4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719138" y="2644008"/>
            <a:ext cx="416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B56A6"/>
            </a:gs>
            <a:gs pos="100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5781870" y="0"/>
            <a:ext cx="6410130" cy="685800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735" y="1233805"/>
            <a:ext cx="9348470" cy="44786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</a:rPr>
              <a:t>DEFECTS</a:t>
            </a:r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During test execution some fields do not behave as expected it indicating issues or defects. I have created test plan documented for these problems by creating detailed defect reports for each module.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rgbClr val="1B56A6"/>
            </a:gs>
            <a:gs pos="100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402969"/>
            <a:ext cx="12192000" cy="445503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1335" y="396875"/>
            <a:ext cx="11466195" cy="6461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Defect identifier         :-  e</a:t>
            </a:r>
            <a:r>
              <a:rPr lang="en-US" sz="16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Bay_001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Defect summary               :-   Expected output: After searching the product(lipstick red color) it desplay only red              color lipsticks Actual output: It showing another colors also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Id         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 </a:t>
            </a:r>
            <a:r>
              <a:rPr 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TC_0</a:t>
            </a:r>
            <a:r>
              <a:rPr lang="en-US" alt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05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case name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r>
              <a:rPr 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</a:t>
            </a:r>
            <a:r>
              <a:rPr lang="en-US" altLang="en-IN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Searching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Module name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Searching for lipstick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Reproducible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Search for lipstick (red color)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Severity      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high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Priority 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    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:- high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Raised by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Sanjana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Assigned to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developer Team lead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assignment      :-</a:t>
            </a:r>
            <a:endParaRPr lang="en-IN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Status       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pending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Snap shots                    :-</a:t>
            </a:r>
            <a:endParaRPr lang="en-US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Fixed by                         :-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developer</a:t>
            </a:r>
            <a:endParaRPr lang="en-IN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fixing                 :-</a:t>
            </a:r>
            <a:endParaRPr lang="en-IN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endParaRPr lang="en-IN" altLang="en-US" sz="16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03864" y="3691661"/>
            <a:ext cx="471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Graduate Thesis Defense PPT Template</a:t>
            </a:r>
            <a:endParaRPr lang="en-US" altLang="zh-CN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7834" y="2660170"/>
            <a:ext cx="112168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Achievement display</a:t>
            </a:r>
            <a:endParaRPr lang="zh-CN" altLang="en-US" sz="6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0057" y="4158551"/>
            <a:ext cx="64382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8924" y="1465627"/>
            <a:ext cx="2637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72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Part 3</a:t>
            </a:r>
            <a:endParaRPr lang="en-US" altLang="zh-CN" sz="54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shot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" y="186055"/>
            <a:ext cx="6062345" cy="3408680"/>
          </a:xfrm>
          <a:prstGeom prst="rect">
            <a:avLst/>
          </a:prstGeom>
        </p:spPr>
      </p:pic>
      <p:pic>
        <p:nvPicPr>
          <p:cNvPr id="9" name="Picture 8" descr="Screenshot (1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30" y="1905"/>
            <a:ext cx="7392670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73100" y="259715"/>
            <a:ext cx="10094595" cy="63455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Defect identifier         :-  eBay</a:t>
            </a:r>
            <a:r>
              <a:rPr lang="en-US" sz="140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_002</a:t>
            </a:r>
            <a:endParaRPr lang="en-US" sz="14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Defect summary               :-   I want  to pay the money after deliver the product but there is no cash on deliver option </a:t>
            </a: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Id         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 </a:t>
            </a:r>
            <a:r>
              <a:rPr 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TC_0</a:t>
            </a:r>
            <a:r>
              <a:rPr lang="en-US" alt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09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Test case name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</a:t>
            </a:r>
            <a:r>
              <a:rPr lang="en-US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</a:t>
            </a:r>
            <a:r>
              <a:rPr 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TC_</a:t>
            </a:r>
            <a:r>
              <a:rPr lang="en-US" altLang="en-IN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  <a:sym typeface="+mn-ea"/>
              </a:rPr>
              <a:t>COD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Module name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Cash on delivery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Reproducible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Select one product and place that order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Severity      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:- medium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Priority 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                     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:- high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Raised by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Sanjana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Assigned to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 developer Team lead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assignment      :-</a:t>
            </a:r>
            <a:endParaRPr lang="en-IN" sz="14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Status       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pending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Snap shots                    :-</a:t>
            </a:r>
            <a:endParaRPr lang="en-US" sz="1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Fixed by                         :-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developer</a:t>
            </a:r>
            <a:endParaRPr lang="en-IN" sz="1400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800"/>
              </a:spcBef>
              <a:spcAft>
                <a:spcPts val="285"/>
              </a:spcAft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Wingdings" panose="05000000000000000000" pitchFamily="2" charset="2"/>
                <a:ea typeface="Corbel" panose="020B0503020204020204" pitchFamily="34" charset="0"/>
                <a:cs typeface="Wingdings" panose="05000000000000000000" pitchFamily="2" charset="2"/>
                <a:sym typeface="+mn-ea"/>
              </a:rPr>
              <a:t>Ø </a:t>
            </a: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Date of fixing                 :-</a:t>
            </a:r>
            <a:endParaRPr lang="en-IN" sz="1400" b="1" dirty="0">
              <a:solidFill>
                <a:schemeClr val="bg1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ahoma" panose="020B0604030504040204" pitchFamily="34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1443236"/>
            <a:ext cx="12192000" cy="5414764"/>
          </a:xfrm>
          <a:custGeom>
            <a:avLst/>
            <a:gdLst>
              <a:gd name="connsiteX0" fmla="*/ 0 w 12192000"/>
              <a:gd name="connsiteY0" fmla="*/ 0 h 4220674"/>
              <a:gd name="connsiteX1" fmla="*/ 12192000 w 12192000"/>
              <a:gd name="connsiteY1" fmla="*/ 0 h 4220674"/>
              <a:gd name="connsiteX2" fmla="*/ 12192000 w 12192000"/>
              <a:gd name="connsiteY2" fmla="*/ 4220674 h 4220674"/>
              <a:gd name="connsiteX3" fmla="*/ 0 w 12192000"/>
              <a:gd name="connsiteY3" fmla="*/ 4220674 h 422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0674">
                <a:moveTo>
                  <a:pt x="0" y="0"/>
                </a:moveTo>
                <a:lnTo>
                  <a:pt x="12192000" y="0"/>
                </a:lnTo>
                <a:lnTo>
                  <a:pt x="12192000" y="4220674"/>
                </a:lnTo>
                <a:lnTo>
                  <a:pt x="0" y="422067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-4537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80981" y="1170591"/>
            <a:ext cx="704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21195"/>
                </a:solidFill>
                <a:latin typeface="+mj-lt"/>
                <a:ea typeface="Gilroy" panose="00000400000000000000" charset="0"/>
              </a:rPr>
              <a:t>Achievement display</a:t>
            </a:r>
            <a:endParaRPr lang="zh-CN" altLang="en-US" sz="4000" dirty="0">
              <a:solidFill>
                <a:srgbClr val="221195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849595" y="3092478"/>
            <a:ext cx="2322286" cy="2322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91930" y="3976641"/>
            <a:ext cx="1235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rgbClr val="AF2EE2"/>
                </a:solidFill>
                <a:effectLst/>
                <a:latin typeface="+mj-lt"/>
                <a:ea typeface="Arial" panose="020B0604020202020204" pitchFamily="34" charset="0"/>
              </a:rPr>
              <a:t>28%</a:t>
            </a:r>
            <a:endParaRPr lang="en-US" altLang="zh-CN" b="0" i="0" u="none" strike="noStrike" dirty="0">
              <a:solidFill>
                <a:srgbClr val="AF2EE2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30" y="2928225"/>
            <a:ext cx="500775" cy="500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22695" y="3540934"/>
            <a:ext cx="241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Description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6678" y="4271650"/>
            <a:ext cx="3321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demonstrations, lectures, speeches, reports, and more.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49854" y="5123415"/>
            <a:ext cx="1466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32,495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167" y="2928225"/>
            <a:ext cx="500775" cy="5007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00232" y="3540934"/>
            <a:ext cx="241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Description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215" y="4271650"/>
            <a:ext cx="3321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demonstrations, lectures, speeches, reports, and more. 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27391" y="5123415"/>
            <a:ext cx="1466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32,495</a:t>
            </a:r>
            <a:endParaRPr lang="en-US" altLang="zh-CN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0" name="Picture 9" descr="Screenshot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B56A6"/>
            </a:gs>
            <a:gs pos="100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0" y="4220233"/>
            <a:ext cx="12192000" cy="2623563"/>
          </a:xfrm>
          <a:custGeom>
            <a:avLst/>
            <a:gdLst>
              <a:gd name="connsiteX0" fmla="*/ 0 w 12192000"/>
              <a:gd name="connsiteY0" fmla="*/ 0 h 2623563"/>
              <a:gd name="connsiteX1" fmla="*/ 12192000 w 12192000"/>
              <a:gd name="connsiteY1" fmla="*/ 0 h 2623563"/>
              <a:gd name="connsiteX2" fmla="*/ 12192000 w 12192000"/>
              <a:gd name="connsiteY2" fmla="*/ 2623563 h 2623563"/>
              <a:gd name="connsiteX3" fmla="*/ 0 w 12192000"/>
              <a:gd name="connsiteY3" fmla="*/ 2623563 h 262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3563">
                <a:moveTo>
                  <a:pt x="0" y="0"/>
                </a:moveTo>
                <a:lnTo>
                  <a:pt x="12192000" y="0"/>
                </a:lnTo>
                <a:lnTo>
                  <a:pt x="12192000" y="2623563"/>
                </a:lnTo>
                <a:lnTo>
                  <a:pt x="0" y="2623563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r="24070" b="46417"/>
          <a:stretch>
            <a:fillRect/>
          </a:stretch>
        </p:blipFill>
        <p:spPr>
          <a:xfrm flipH="1">
            <a:off x="0" y="3551238"/>
            <a:ext cx="4685831" cy="3306762"/>
          </a:xfrm>
          <a:custGeom>
            <a:avLst/>
            <a:gdLst>
              <a:gd name="connsiteX0" fmla="*/ 4685831 w 4685831"/>
              <a:gd name="connsiteY0" fmla="*/ 0 h 3306762"/>
              <a:gd name="connsiteX1" fmla="*/ 0 w 4685831"/>
              <a:gd name="connsiteY1" fmla="*/ 0 h 3306762"/>
              <a:gd name="connsiteX2" fmla="*/ 0 w 4685831"/>
              <a:gd name="connsiteY2" fmla="*/ 3306762 h 3306762"/>
              <a:gd name="connsiteX3" fmla="*/ 4685831 w 4685831"/>
              <a:gd name="connsiteY3" fmla="*/ 3306762 h 330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5831" h="3306762">
                <a:moveTo>
                  <a:pt x="4685831" y="0"/>
                </a:moveTo>
                <a:lnTo>
                  <a:pt x="0" y="0"/>
                </a:lnTo>
                <a:lnTo>
                  <a:pt x="0" y="3306762"/>
                </a:lnTo>
                <a:lnTo>
                  <a:pt x="4685831" y="3306762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673735" y="851535"/>
            <a:ext cx="10753090" cy="5512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4000" b="1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sz="4000" b="1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Challenges</a:t>
            </a:r>
            <a:endParaRPr lang="en-US" sz="4000" b="1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sz="4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</a:t>
            </a:r>
            <a:r>
              <a:rPr lang="en-US" altLang="en-US" sz="28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Balancing all tasks and learning every aspect was a big   challenge but it helped improve my skills</a:t>
            </a:r>
            <a:endParaRPr lang="en-US" alt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28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*eBay is the one of the biggest e-commerce Application so finding defects are difficult to me</a:t>
            </a:r>
            <a:endParaRPr lang="en-US" alt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28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Making all decisions by alone it is some difficult</a:t>
            </a:r>
            <a:endParaRPr lang="en-US" altLang="en-US" sz="28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4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0060" y="943610"/>
            <a:ext cx="11216005" cy="53765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IN" sz="6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Experience</a:t>
            </a:r>
            <a:endParaRPr lang="en-IN" sz="60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 algn="ctr"/>
            <a:r>
              <a:rPr lang="en-US" altLang="en-IN" sz="60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 Throgh this project i was learned how testing is important our life</a:t>
            </a:r>
            <a:endParaRPr lang="en-US" altLang="en-IN" sz="2400" b="1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*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I </a:t>
            </a:r>
            <a:r>
              <a:rPr lang="en-US" altLang="en-US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had some stage fear, but it went away because we shared screens and explained   our projects in class every day</a:t>
            </a:r>
            <a:endParaRPr lang="en-US" altLang="en-US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*</a:t>
            </a:r>
            <a:r>
              <a:rPr lang="en-US" altLang="zh-CN" sz="6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  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I got better at writing and running test cases</a:t>
            </a:r>
            <a:endParaRPr lang="en-US" altLang="zh-CN" sz="24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0" y="-2622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6256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90985"/>
            </a:gs>
            <a:gs pos="100000">
              <a:srgbClr val="1B59A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3595572" y="322166"/>
            <a:ext cx="8596428" cy="65358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0" y="0"/>
            <a:ext cx="10639842" cy="6858000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rcRect l="27603" t="64262"/>
          <a:stretch>
            <a:fillRect/>
          </a:stretch>
        </p:blipFill>
        <p:spPr>
          <a:xfrm>
            <a:off x="1" y="0"/>
            <a:ext cx="8550511" cy="4060993"/>
          </a:xfrm>
          <a:custGeom>
            <a:avLst/>
            <a:gdLst>
              <a:gd name="connsiteX0" fmla="*/ 0 w 8550511"/>
              <a:gd name="connsiteY0" fmla="*/ 0 h 4060993"/>
              <a:gd name="connsiteX1" fmla="*/ 8550511 w 8550511"/>
              <a:gd name="connsiteY1" fmla="*/ 0 h 4060993"/>
              <a:gd name="connsiteX2" fmla="*/ 8550511 w 8550511"/>
              <a:gd name="connsiteY2" fmla="*/ 4060993 h 4060993"/>
              <a:gd name="connsiteX3" fmla="*/ 0 w 8550511"/>
              <a:gd name="connsiteY3" fmla="*/ 4060993 h 406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0511" h="4060993">
                <a:moveTo>
                  <a:pt x="0" y="0"/>
                </a:moveTo>
                <a:lnTo>
                  <a:pt x="8550511" y="0"/>
                </a:lnTo>
                <a:lnTo>
                  <a:pt x="8550511" y="4060993"/>
                </a:lnTo>
                <a:lnTo>
                  <a:pt x="0" y="4060993"/>
                </a:lnTo>
                <a:close/>
              </a:path>
            </a:pathLst>
          </a:cu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4"/>
          <a:srcRect l="-13545" t="1" r="34945" b="41439"/>
          <a:stretch>
            <a:fillRect/>
          </a:stretch>
        </p:blipFill>
        <p:spPr>
          <a:xfrm rot="605302">
            <a:off x="5994360" y="2794755"/>
            <a:ext cx="6459513" cy="4612577"/>
          </a:xfrm>
          <a:custGeom>
            <a:avLst/>
            <a:gdLst>
              <a:gd name="connsiteX0" fmla="*/ 0 w 6459513"/>
              <a:gd name="connsiteY0" fmla="*/ 0 h 4612577"/>
              <a:gd name="connsiteX1" fmla="*/ 5833918 w 6459513"/>
              <a:gd name="connsiteY1" fmla="*/ 0 h 4612577"/>
              <a:gd name="connsiteX2" fmla="*/ 6459513 w 6459513"/>
              <a:gd name="connsiteY2" fmla="*/ 3516206 h 4612577"/>
              <a:gd name="connsiteX3" fmla="*/ 297276 w 6459513"/>
              <a:gd name="connsiteY3" fmla="*/ 4612577 h 46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9513" h="4612577">
                <a:moveTo>
                  <a:pt x="0" y="0"/>
                </a:moveTo>
                <a:lnTo>
                  <a:pt x="5833918" y="0"/>
                </a:lnTo>
                <a:lnTo>
                  <a:pt x="6459513" y="3516206"/>
                </a:lnTo>
                <a:lnTo>
                  <a:pt x="297276" y="4612577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1" y="0"/>
            <a:ext cx="1837206" cy="6858000"/>
          </a:xfrm>
          <a:custGeom>
            <a:avLst/>
            <a:gdLst>
              <a:gd name="connsiteX0" fmla="*/ 0 w 2347833"/>
              <a:gd name="connsiteY0" fmla="*/ 0 h 6858000"/>
              <a:gd name="connsiteX1" fmla="*/ 2347833 w 2347833"/>
              <a:gd name="connsiteY1" fmla="*/ 0 h 6858000"/>
              <a:gd name="connsiteX2" fmla="*/ 2347833 w 2347833"/>
              <a:gd name="connsiteY2" fmla="*/ 6858000 h 6858000"/>
              <a:gd name="connsiteX3" fmla="*/ 0 w 2347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833" h="6858000">
                <a:moveTo>
                  <a:pt x="0" y="0"/>
                </a:moveTo>
                <a:lnTo>
                  <a:pt x="2347833" y="0"/>
                </a:lnTo>
                <a:lnTo>
                  <a:pt x="23478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15089" y="6260953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3340" y="3876040"/>
            <a:ext cx="6291580" cy="7473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Vaishali Mam For Guiding me through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out the Project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ctr"/>
            <a:endParaRPr lang="en-US" altLang="zh-CN" sz="18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5331" y="1840177"/>
            <a:ext cx="6611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000" b="0" i="0" u="none" strike="noStrike" dirty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Thank you</a:t>
            </a:r>
            <a:endParaRPr lang="en-US" altLang="zh-CN" sz="6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US" altLang="zh-CN" sz="60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For watching</a:t>
            </a:r>
            <a:endParaRPr lang="en-US" altLang="zh-CN" sz="6000" b="0" i="0" u="none" strike="noStrike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" y="321945"/>
            <a:ext cx="136207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0" y="2153890"/>
            <a:ext cx="12192000" cy="470411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alphaModFix amt="59000"/>
          </a:blip>
          <a:srcRect l="45982" b="55199"/>
          <a:stretch>
            <a:fillRect/>
          </a:stretch>
        </p:blipFill>
        <p:spPr>
          <a:xfrm>
            <a:off x="0" y="4544564"/>
            <a:ext cx="4531465" cy="2313436"/>
          </a:xfrm>
          <a:custGeom>
            <a:avLst/>
            <a:gdLst>
              <a:gd name="connsiteX0" fmla="*/ 0 w 4531465"/>
              <a:gd name="connsiteY0" fmla="*/ 0 h 2313436"/>
              <a:gd name="connsiteX1" fmla="*/ 4531465 w 4531465"/>
              <a:gd name="connsiteY1" fmla="*/ 0 h 2313436"/>
              <a:gd name="connsiteX2" fmla="*/ 4531465 w 4531465"/>
              <a:gd name="connsiteY2" fmla="*/ 2313436 h 2313436"/>
              <a:gd name="connsiteX3" fmla="*/ 0 w 4531465"/>
              <a:gd name="connsiteY3" fmla="*/ 2313436 h 231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1465" h="2313436">
                <a:moveTo>
                  <a:pt x="0" y="0"/>
                </a:moveTo>
                <a:lnTo>
                  <a:pt x="4531465" y="0"/>
                </a:lnTo>
                <a:lnTo>
                  <a:pt x="4531465" y="2313436"/>
                </a:lnTo>
                <a:lnTo>
                  <a:pt x="0" y="2313436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t="1" r="19702" b="36981"/>
          <a:stretch>
            <a:fillRect/>
          </a:stretch>
        </p:blipFill>
        <p:spPr>
          <a:xfrm rot="1081131">
            <a:off x="3456862" y="1268601"/>
            <a:ext cx="9149475" cy="7180589"/>
          </a:xfrm>
          <a:custGeom>
            <a:avLst/>
            <a:gdLst>
              <a:gd name="connsiteX0" fmla="*/ 0 w 9149475"/>
              <a:gd name="connsiteY0" fmla="*/ 0 h 7180589"/>
              <a:gd name="connsiteX1" fmla="*/ 7781847 w 9149475"/>
              <a:gd name="connsiteY1" fmla="*/ 0 h 7180589"/>
              <a:gd name="connsiteX2" fmla="*/ 9149475 w 9149475"/>
              <a:gd name="connsiteY2" fmla="*/ 4204417 h 7180589"/>
              <a:gd name="connsiteX3" fmla="*/ 0 w 9149475"/>
              <a:gd name="connsiteY3" fmla="*/ 7180589 h 718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9475" h="7180589">
                <a:moveTo>
                  <a:pt x="0" y="0"/>
                </a:moveTo>
                <a:lnTo>
                  <a:pt x="7781847" y="0"/>
                </a:lnTo>
                <a:lnTo>
                  <a:pt x="9149475" y="4204417"/>
                </a:lnTo>
                <a:lnTo>
                  <a:pt x="0" y="7180589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859790" y="216535"/>
            <a:ext cx="11064875" cy="582866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endParaRPr lang="en-US" altLang="zh-CN" dirty="0">
              <a:ea typeface="Arial" panose="020B0604020202020204" pitchFamily="34" charset="0"/>
            </a:endParaRPr>
          </a:p>
          <a:p>
            <a:r>
              <a:rPr lang="en-US" altLang="zh-CN" dirty="0">
                <a:ea typeface="Arial" panose="020B0604020202020204" pitchFamily="34" charset="0"/>
              </a:rPr>
              <a:t>Introduction</a:t>
            </a:r>
            <a:endParaRPr lang="en-US" altLang="zh-CN" dirty="0">
              <a:ea typeface="Arial" panose="020B0604020202020204" pitchFamily="34" charset="0"/>
            </a:endParaRPr>
          </a:p>
          <a:p>
            <a:endParaRPr lang="en-US" altLang="zh-CN" dirty="0">
              <a:ea typeface="Arial" panose="020B0604020202020204" pitchFamily="34" charset="0"/>
            </a:endParaRPr>
          </a:p>
          <a:p>
            <a:pPr algn="ctr"/>
            <a:r>
              <a:rPr lang="en-US" altLang="zh-CN" sz="4800" dirty="0">
                <a:ea typeface="Arial" panose="020B0604020202020204" pitchFamily="34" charset="0"/>
              </a:rPr>
              <a:t>  * </a:t>
            </a:r>
            <a:r>
              <a:rPr lang="en-US" altLang="en-US" sz="2400" dirty="0">
                <a:ea typeface="Arial" panose="020B0604020202020204" pitchFamily="34" charset="0"/>
              </a:rPr>
              <a:t>eBay is a the one of the e- commerse website</a:t>
            </a:r>
            <a:endParaRPr lang="en-US" altLang="en-US" sz="2400" dirty="0">
              <a:ea typeface="Arial" panose="020B0604020202020204" pitchFamily="34" charset="0"/>
            </a:endParaRPr>
          </a:p>
          <a:p>
            <a:pPr algn="ctr"/>
            <a:r>
              <a:rPr lang="en-US" altLang="zh-CN" dirty="0">
                <a:ea typeface="Arial" panose="020B0604020202020204" pitchFamily="34" charset="0"/>
              </a:rPr>
              <a:t>     * </a:t>
            </a:r>
            <a:r>
              <a:rPr lang="en-US" altLang="en-US" sz="2400" dirty="0">
                <a:ea typeface="Arial" panose="020B0604020202020204" pitchFamily="34" charset="0"/>
              </a:rPr>
              <a:t>People use eBay to buy and sell things easily from anywher</a:t>
            </a:r>
            <a:endParaRPr lang="en-US" altLang="en-US" sz="2400" dirty="0">
              <a:ea typeface="Arial" panose="020B0604020202020204" pitchFamily="34" charset="0"/>
            </a:endParaRPr>
          </a:p>
          <a:p>
            <a:pPr algn="ctr"/>
            <a:r>
              <a:rPr lang="en-US" altLang="zh-CN" sz="4800" dirty="0">
                <a:ea typeface="Arial" panose="020B0604020202020204" pitchFamily="34" charset="0"/>
              </a:rPr>
              <a:t> *</a:t>
            </a:r>
            <a:r>
              <a:rPr lang="en-US" altLang="en-US" sz="2400" dirty="0">
                <a:ea typeface="Arial" panose="020B0604020202020204" pitchFamily="34" charset="0"/>
              </a:rPr>
              <a:t> By the using of this website to easily buy and sell many kinds of items     online</a:t>
            </a:r>
            <a:endParaRPr lang="en-US" altLang="en-US" sz="2400" dirty="0">
              <a:ea typeface="Arial" panose="020B0604020202020204" pitchFamily="34" charset="0"/>
            </a:endParaRPr>
          </a:p>
          <a:p>
            <a:pPr algn="l"/>
            <a:endParaRPr lang="en-US" altLang="zh-CN" dirty="0">
              <a:ea typeface="Arial" panose="020B0604020202020204" pitchFamily="34" charset="0"/>
            </a:endParaRPr>
          </a:p>
          <a:p>
            <a:endParaRPr lang="en-US" altLang="zh-CN" dirty="0">
              <a:ea typeface="Arial" panose="020B0604020202020204" pitchFamily="34" charset="0"/>
            </a:endParaRPr>
          </a:p>
        </p:txBody>
      </p: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322580"/>
            <a:ext cx="889000" cy="510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8220" y="1322705"/>
            <a:ext cx="10677525" cy="51517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Responsibilities</a:t>
            </a:r>
            <a:endParaRPr lang="en-US" sz="5400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sz="54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Reserch the eBay website each and every part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test cases for each module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test plan for each module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Execute testcases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 Write defect report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0" y="-2622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B56A6"/>
            </a:gs>
            <a:gs pos="76000">
              <a:srgbClr val="22119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5140325"/>
            <a:ext cx="12192000" cy="1764665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8624794" y="4145867"/>
            <a:ext cx="3567206" cy="2712134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0135" t="41982" b="12967"/>
          <a:stretch>
            <a:fillRect/>
          </a:stretch>
        </p:blipFill>
        <p:spPr>
          <a:xfrm>
            <a:off x="-12033" y="0"/>
            <a:ext cx="6861406" cy="4422577"/>
          </a:xfrm>
          <a:custGeom>
            <a:avLst/>
            <a:gdLst>
              <a:gd name="connsiteX0" fmla="*/ 0 w 10639842"/>
              <a:gd name="connsiteY0" fmla="*/ 0 h 6858000"/>
              <a:gd name="connsiteX1" fmla="*/ 10639842 w 10639842"/>
              <a:gd name="connsiteY1" fmla="*/ 0 h 6858000"/>
              <a:gd name="connsiteX2" fmla="*/ 10639842 w 10639842"/>
              <a:gd name="connsiteY2" fmla="*/ 6858000 h 6858000"/>
              <a:gd name="connsiteX3" fmla="*/ 0 w 106398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9842" h="6858000">
                <a:moveTo>
                  <a:pt x="0" y="0"/>
                </a:moveTo>
                <a:lnTo>
                  <a:pt x="10639842" y="0"/>
                </a:lnTo>
                <a:lnTo>
                  <a:pt x="106398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91845" y="624205"/>
            <a:ext cx="12164060" cy="59543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5400" dirty="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sz="5400" dirty="0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Overview</a:t>
            </a:r>
            <a:endParaRPr 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eBay is a global online shopping website </a:t>
            </a:r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Buyers can search for items and buy them easily</a:t>
            </a:r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endParaRPr lang="en-US" altLang="en-US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  <a:p>
            <a:r>
              <a:rPr lang="en-US" altLang="en-US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  <a:t>* It will help the user for creating their online store</a:t>
            </a:r>
            <a:br>
              <a:rPr lang="en-IN" sz="4000" dirty="0">
                <a:solidFill>
                  <a:schemeClr val="bg2"/>
                </a:solidFill>
                <a:effectLst/>
                <a:latin typeface="Arial Rounded MT Bold" panose="020F0704030504030204" pitchFamily="34" charset="0"/>
                <a:ea typeface="Corbel" panose="020B0503020204020204" pitchFamily="34" charset="0"/>
                <a:cs typeface="Tahoma" panose="020B0604030504040204" pitchFamily="34" charset="0"/>
                <a:sym typeface="+mn-ea"/>
              </a:rPr>
            </a:br>
            <a:endParaRPr lang="en-IN" altLang="zh-CN" sz="4000" dirty="0">
              <a:solidFill>
                <a:schemeClr val="bg2"/>
              </a:solidFill>
              <a:effectLst/>
              <a:latin typeface="Arial Rounded MT Bold" panose="020F0704030504030204" pitchFamily="34" charset="0"/>
              <a:ea typeface="Corbel" panose="020B050302020402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16747" y="5591120"/>
            <a:ext cx="2276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200" dirty="0"/>
              <a:t>Presentations are communication tools</a:t>
            </a:r>
            <a:endParaRPr lang="zh-CN" altLang="en-US" sz="1200" dirty="0"/>
          </a:p>
        </p:txBody>
      </p: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5273579"/>
            <a:ext cx="12192000" cy="1571381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5545" y="624840"/>
            <a:ext cx="9215120" cy="53009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2"/>
                </a:solidFill>
                <a:latin typeface="+mj-lt"/>
                <a:ea typeface="Gilroy" panose="00000400000000000000" charset="0"/>
              </a:rPr>
              <a:t>Modules</a:t>
            </a:r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accent2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200" dirty="0">
                <a:solidFill>
                  <a:schemeClr val="accent6"/>
                </a:solidFill>
                <a:latin typeface="+mj-lt"/>
                <a:ea typeface="Gilroy" panose="00000400000000000000" charset="0"/>
              </a:rPr>
              <a:t>Module 1:</a:t>
            </a:r>
            <a:r>
              <a:rPr lang="en-US" altLang="zh-CN" sz="3200" dirty="0">
                <a:solidFill>
                  <a:srgbClr val="7030A0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Login</a:t>
            </a:r>
            <a:endParaRPr lang="en-US" altLang="zh-CN" sz="32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To check user is able to login into the website using valid credintials</a:t>
            </a:r>
            <a:endParaRPr lang="en-US" altLang="zh-CN" sz="28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32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2: 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Search for product</a:t>
            </a:r>
            <a:endParaRPr lang="en-US" altLang="zh-CN" sz="32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To verify search button is working or not for customer requirements</a:t>
            </a:r>
            <a:endParaRPr lang="en-US" altLang="zh-CN" sz="28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7772" y="3729448"/>
            <a:ext cx="12192000" cy="3128551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2155" y="1056005"/>
            <a:ext cx="11216640" cy="51206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3:</a:t>
            </a:r>
            <a:r>
              <a:rPr lang="en-US" altLang="zh-CN" sz="4000" dirty="0">
                <a:solidFill>
                  <a:srgbClr val="7030A0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Add to cart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After adding the product into the cart to check product is added or not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4: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Delete from the cart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removing the product from the cart, check if the product is successfully removed or not.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592" t="-2955" r="22964" b="59528"/>
          <a:stretch>
            <a:fillRect/>
          </a:stretch>
        </p:blipFill>
        <p:spPr>
          <a:xfrm flipH="1">
            <a:off x="7537450" y="4702810"/>
            <a:ext cx="5459095" cy="2059940"/>
          </a:xfrm>
          <a:custGeom>
            <a:avLst/>
            <a:gdLst>
              <a:gd name="connsiteX0" fmla="*/ 3579091 w 3579091"/>
              <a:gd name="connsiteY0" fmla="*/ 0 h 2060168"/>
              <a:gd name="connsiteX1" fmla="*/ 0 w 3579091"/>
              <a:gd name="connsiteY1" fmla="*/ 0 h 2060168"/>
              <a:gd name="connsiteX2" fmla="*/ 0 w 3579091"/>
              <a:gd name="connsiteY2" fmla="*/ 2060168 h 2060168"/>
              <a:gd name="connsiteX3" fmla="*/ 3579091 w 3579091"/>
              <a:gd name="connsiteY3" fmla="*/ 2060168 h 206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9091" h="2060168">
                <a:moveTo>
                  <a:pt x="3579091" y="0"/>
                </a:moveTo>
                <a:lnTo>
                  <a:pt x="0" y="0"/>
                </a:lnTo>
                <a:lnTo>
                  <a:pt x="0" y="2060168"/>
                </a:lnTo>
                <a:lnTo>
                  <a:pt x="3579091" y="2060168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46389" t="47807" b="12967"/>
          <a:stretch>
            <a:fillRect/>
          </a:stretch>
        </p:blipFill>
        <p:spPr>
          <a:xfrm flipH="1">
            <a:off x="8708932" y="0"/>
            <a:ext cx="3483068" cy="2547458"/>
          </a:xfrm>
          <a:custGeom>
            <a:avLst/>
            <a:gdLst>
              <a:gd name="connsiteX0" fmla="*/ 3483068 w 3483068"/>
              <a:gd name="connsiteY0" fmla="*/ 0 h 2547458"/>
              <a:gd name="connsiteX1" fmla="*/ 0 w 3483068"/>
              <a:gd name="connsiteY1" fmla="*/ 0 h 2547458"/>
              <a:gd name="connsiteX2" fmla="*/ 0 w 3483068"/>
              <a:gd name="connsiteY2" fmla="*/ 2547458 h 2547458"/>
              <a:gd name="connsiteX3" fmla="*/ 3483068 w 3483068"/>
              <a:gd name="connsiteY3" fmla="*/ 2547458 h 254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3068" h="2547458">
                <a:moveTo>
                  <a:pt x="3483068" y="0"/>
                </a:moveTo>
                <a:lnTo>
                  <a:pt x="0" y="0"/>
                </a:lnTo>
                <a:lnTo>
                  <a:pt x="0" y="2547458"/>
                </a:lnTo>
                <a:lnTo>
                  <a:pt x="3483068" y="2547458"/>
                </a:lnTo>
                <a:close/>
              </a:path>
            </a:pathLst>
          </a:custGeom>
        </p:spPr>
      </p:pic>
      <p:pic>
        <p:nvPicPr>
          <p:cNvPr id="5" name="Picture 4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6088166" y="0"/>
            <a:ext cx="6096000" cy="6858000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875" y="1056005"/>
            <a:ext cx="9941560" cy="52590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altLang="zh-CN" sz="4000" dirty="0">
              <a:solidFill>
                <a:schemeClr val="accent6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5: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Change login name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updating the login name, check if the new name is saved and displayed correctly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6: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change current address</a:t>
            </a:r>
            <a:endParaRPr lang="en-US" altLang="zh-CN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modifying the address verify that the updated address is stored and displayed properly in the user account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4418059" y="3703361"/>
          <a:ext cx="3895166" cy="725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Picture 2" descr="downloa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322580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190985"/>
            </a:gs>
            <a:gs pos="100000">
              <a:srgbClr val="1B59A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rcRect r="24556" b="42640"/>
          <a:stretch>
            <a:fillRect/>
          </a:stretch>
        </p:blipFill>
        <p:spPr>
          <a:xfrm>
            <a:off x="7536125" y="3318155"/>
            <a:ext cx="4655875" cy="3539845"/>
          </a:xfrm>
          <a:custGeom>
            <a:avLst/>
            <a:gdLst>
              <a:gd name="connsiteX0" fmla="*/ 0 w 8596428"/>
              <a:gd name="connsiteY0" fmla="*/ 0 h 6535834"/>
              <a:gd name="connsiteX1" fmla="*/ 8596428 w 8596428"/>
              <a:gd name="connsiteY1" fmla="*/ 0 h 6535834"/>
              <a:gd name="connsiteX2" fmla="*/ 8596428 w 8596428"/>
              <a:gd name="connsiteY2" fmla="*/ 6535834 h 6535834"/>
              <a:gd name="connsiteX3" fmla="*/ 0 w 8596428"/>
              <a:gd name="connsiteY3" fmla="*/ 6535834 h 65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428" h="6535834">
                <a:moveTo>
                  <a:pt x="0" y="0"/>
                </a:moveTo>
                <a:lnTo>
                  <a:pt x="8596428" y="0"/>
                </a:lnTo>
                <a:lnTo>
                  <a:pt x="8596428" y="6535834"/>
                </a:lnTo>
                <a:lnTo>
                  <a:pt x="0" y="6535834"/>
                </a:lnTo>
                <a:close/>
              </a:path>
            </a:pathLst>
          </a:custGeom>
        </p:spPr>
      </p:pic>
      <p:sp>
        <p:nvSpPr>
          <p:cNvPr id="27" name="任意多边形: 形状 26"/>
          <p:cNvSpPr/>
          <p:nvPr/>
        </p:nvSpPr>
        <p:spPr>
          <a:xfrm>
            <a:off x="0" y="5787958"/>
            <a:ext cx="12192000" cy="1070042"/>
          </a:xfrm>
          <a:custGeom>
            <a:avLst/>
            <a:gdLst>
              <a:gd name="connsiteX0" fmla="*/ 0 w 12192000"/>
              <a:gd name="connsiteY0" fmla="*/ 0 h 4704110"/>
              <a:gd name="connsiteX1" fmla="*/ 12192000 w 12192000"/>
              <a:gd name="connsiteY1" fmla="*/ 0 h 4704110"/>
              <a:gd name="connsiteX2" fmla="*/ 12192000 w 12192000"/>
              <a:gd name="connsiteY2" fmla="*/ 4704110 h 4704110"/>
              <a:gd name="connsiteX3" fmla="*/ 0 w 12192000"/>
              <a:gd name="connsiteY3" fmla="*/ 4704110 h 47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04110">
                <a:moveTo>
                  <a:pt x="0" y="0"/>
                </a:moveTo>
                <a:lnTo>
                  <a:pt x="12192000" y="0"/>
                </a:lnTo>
                <a:lnTo>
                  <a:pt x="12192000" y="4704110"/>
                </a:lnTo>
                <a:lnTo>
                  <a:pt x="0" y="4704110"/>
                </a:lnTo>
                <a:close/>
              </a:path>
            </a:pathLst>
          </a:custGeom>
          <a:gradFill>
            <a:gsLst>
              <a:gs pos="38000">
                <a:srgbClr val="020457"/>
              </a:gs>
              <a:gs pos="100000">
                <a:srgbClr val="0602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0210" y="795020"/>
            <a:ext cx="11318875" cy="5382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7: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shop by categories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selecting a category check if the related products are displayed correctly under that category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8: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select particular product right click on that product image</a:t>
            </a:r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endParaRPr lang="en-US" altLang="zh-CN" sz="36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selecting a product right click on its image and check if options like save, copy,  view image are working as expected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40574" y="6475719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0214" y="6474900"/>
            <a:ext cx="4255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Graduate Thesis Defense PPT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l="36713" t="47403" b="12967"/>
          <a:stretch>
            <a:fillRect/>
          </a:stretch>
        </p:blipFill>
        <p:spPr>
          <a:xfrm>
            <a:off x="140335" y="347795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  <p:pic>
        <p:nvPicPr>
          <p:cNvPr id="6" name="Picture 5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136525"/>
            <a:ext cx="136080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56A6"/>
            </a:gs>
            <a:gs pos="76000">
              <a:srgbClr val="22119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651008" y="396375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Education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0999" y="396375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ea typeface="Arial" panose="020B0604020202020204" pitchFamily="34" charset="0"/>
              </a:rPr>
              <a:t>University</a:t>
            </a:r>
            <a:endParaRPr lang="en-US" altLang="zh-CN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519" y="348000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735" y="657860"/>
            <a:ext cx="11156315" cy="57181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9: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shop by all categories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selecting the All Categories option check if all product categories are displayed correctly and users can browse through them easily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  <a:p>
            <a:r>
              <a:rPr lang="en-US" altLang="zh-CN" sz="4000" dirty="0">
                <a:solidFill>
                  <a:schemeClr val="accent6"/>
                </a:solidFill>
                <a:latin typeface="+mj-lt"/>
                <a:ea typeface="Gilroy" panose="00000400000000000000" charset="0"/>
                <a:sym typeface="+mn-ea"/>
              </a:rPr>
              <a:t>Module 10:</a:t>
            </a:r>
            <a:r>
              <a:rPr lang="en-US" altLang="zh-CN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ea typeface="Gilroy" panose="00000400000000000000" charset="0"/>
                <a:sym typeface="+mn-ea"/>
              </a:rPr>
              <a:t>change the language</a:t>
            </a:r>
            <a:endParaRPr lang="en-US" altLang="en-US" sz="4000" dirty="0">
              <a:solidFill>
                <a:schemeClr val="bg1"/>
              </a:solidFill>
              <a:latin typeface="+mj-lt"/>
              <a:ea typeface="Gilroy" panose="00000400000000000000" charset="0"/>
              <a:sym typeface="+mn-ea"/>
            </a:endParaRPr>
          </a:p>
          <a:p>
            <a:r>
              <a:rPr lang="en-US" altLang="en-US" sz="3600" dirty="0">
                <a:solidFill>
                  <a:schemeClr val="bg1"/>
                </a:solidFill>
                <a:latin typeface="+mj-lt"/>
                <a:ea typeface="Gilroy" panose="00000400000000000000" charset="0"/>
              </a:rPr>
              <a:t>After updating the language setting verify that the website texts and menus appear in the selected language properly</a:t>
            </a:r>
            <a:endParaRPr lang="en-US" altLang="en-US" sz="3600" dirty="0">
              <a:solidFill>
                <a:schemeClr val="bg1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l="36713" t="47403" b="12967"/>
          <a:stretch>
            <a:fillRect/>
          </a:stretch>
        </p:blipFill>
        <p:spPr>
          <a:xfrm>
            <a:off x="-2183765" y="-814890"/>
            <a:ext cx="4286250" cy="2682924"/>
          </a:xfrm>
          <a:custGeom>
            <a:avLst/>
            <a:gdLst>
              <a:gd name="connsiteX0" fmla="*/ 0 w 4819031"/>
              <a:gd name="connsiteY0" fmla="*/ 0 h 3016412"/>
              <a:gd name="connsiteX1" fmla="*/ 4819031 w 4819031"/>
              <a:gd name="connsiteY1" fmla="*/ 0 h 3016412"/>
              <a:gd name="connsiteX2" fmla="*/ 4819031 w 4819031"/>
              <a:gd name="connsiteY2" fmla="*/ 3016412 h 3016412"/>
              <a:gd name="connsiteX3" fmla="*/ 0 w 4819031"/>
              <a:gd name="connsiteY3" fmla="*/ 3016412 h 301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031" h="3016412">
                <a:moveTo>
                  <a:pt x="0" y="0"/>
                </a:moveTo>
                <a:lnTo>
                  <a:pt x="4819031" y="0"/>
                </a:lnTo>
                <a:lnTo>
                  <a:pt x="4819031" y="3016412"/>
                </a:lnTo>
                <a:lnTo>
                  <a:pt x="0" y="301641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M5MTBlNmI2YTY3ZjIxYzUzNmRhMGQyM2YxMDkyY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5487</Words>
  <Application>WPS Presentation</Application>
  <PresentationFormat>宽屏</PresentationFormat>
  <Paragraphs>256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Microsoft YaHei</vt:lpstr>
      <vt:lpstr>Arial Rounded MT Bold</vt:lpstr>
      <vt:lpstr>Corbel</vt:lpstr>
      <vt:lpstr>Tahoma</vt:lpstr>
      <vt:lpstr>Gilroy</vt:lpstr>
      <vt:lpstr>Arial Black</vt:lpstr>
      <vt:lpstr>Calibri</vt:lpstr>
      <vt:lpstr>Times New Roman</vt:lpstr>
      <vt:lpstr>DM Serif Display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PDSS Ists 20</cp:lastModifiedBy>
  <cp:revision>48</cp:revision>
  <dcterms:created xsi:type="dcterms:W3CDTF">2023-03-30T01:36:00Z</dcterms:created>
  <dcterms:modified xsi:type="dcterms:W3CDTF">2025-08-19T09:03:02Z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0706548A0826447E9BDD425DB81384AC_13</vt:lpwstr>
  </property>
  <property fmtid="{D5CDD505-2E9C-101B-9397-08002B2CF9AE}" pid="3" name="KSOProductBuildVer">
    <vt:lpwstr>1033-12.2.0.21931</vt:lpwstr>
  </property>
</Properties>
</file>